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58" r:id="rId7"/>
    <p:sldId id="265" r:id="rId8"/>
    <p:sldId id="266" r:id="rId9"/>
    <p:sldId id="259" r:id="rId10"/>
    <p:sldId id="257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DACD-CF6F-4662-B069-B50813FAF97D}" type="datetimeFigureOut">
              <a:rPr lang="pt-BR" smtClean="0"/>
              <a:t>11/01/2012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3F23-C991-4C8F-8603-4107F5C4D9C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DACD-CF6F-4662-B069-B50813FAF97D}" type="datetimeFigureOut">
              <a:rPr lang="pt-BR" smtClean="0"/>
              <a:t>12/01/2012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3F23-C991-4C8F-8603-4107F5C4D9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DACD-CF6F-4662-B069-B50813FAF97D}" type="datetimeFigureOut">
              <a:rPr lang="pt-BR" smtClean="0"/>
              <a:t>12/01/2012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3F23-C991-4C8F-8603-4107F5C4D9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DACD-CF6F-4662-B069-B50813FAF97D}" type="datetimeFigureOut">
              <a:rPr lang="pt-BR" smtClean="0"/>
              <a:t>11/01/2012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3F23-C991-4C8F-8603-4107F5C4D9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DACD-CF6F-4662-B069-B50813FAF97D}" type="datetimeFigureOut">
              <a:rPr lang="pt-BR" smtClean="0"/>
              <a:t>12/01/2012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3F23-C991-4C8F-8603-4107F5C4D9C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DACD-CF6F-4662-B069-B50813FAF97D}" type="datetimeFigureOut">
              <a:rPr lang="pt-BR" smtClean="0"/>
              <a:t>12/01/2012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3F23-C991-4C8F-8603-4107F5C4D9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DACD-CF6F-4662-B069-B50813FAF97D}" type="datetimeFigureOut">
              <a:rPr lang="pt-BR" smtClean="0"/>
              <a:t>12/01/2012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3F23-C991-4C8F-8603-4107F5C4D9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DACD-CF6F-4662-B069-B50813FAF97D}" type="datetimeFigureOut">
              <a:rPr lang="pt-BR" smtClean="0"/>
              <a:t>12/01/2012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3F23-C991-4C8F-8603-4107F5C4D9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DACD-CF6F-4662-B069-B50813FAF97D}" type="datetimeFigureOut">
              <a:rPr lang="pt-BR" smtClean="0"/>
              <a:t>12/01/2012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3F23-C991-4C8F-8603-4107F5C4D9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DACD-CF6F-4662-B069-B50813FAF97D}" type="datetimeFigureOut">
              <a:rPr lang="pt-BR" smtClean="0"/>
              <a:t>12/01/2012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3F23-C991-4C8F-8603-4107F5C4D9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DACD-CF6F-4662-B069-B50813FAF97D}" type="datetimeFigureOut">
              <a:rPr lang="pt-BR" smtClean="0"/>
              <a:t>12/01/2012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663F23-C991-4C8F-8603-4107F5C4D9C1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2CDACD-CF6F-4662-B069-B50813FAF97D}" type="datetimeFigureOut">
              <a:rPr lang="pt-BR" smtClean="0"/>
              <a:t>11/01/2012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663F23-C991-4C8F-8603-4107F5C4D9C1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Fundamentos Arquivísticos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 smtClean="0"/>
              <a:t>Aula 6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Terminologia</a:t>
            </a:r>
          </a:p>
          <a:p>
            <a:r>
              <a:rPr lang="pt-PT" dirty="0" smtClean="0"/>
              <a:t>Conceito de Arquivo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0872" y="6206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4000" dirty="0" smtClean="0"/>
              <a:t>A Gestão Documental a Arquivística no séc. XX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4680520"/>
          </a:xfrm>
        </p:spPr>
        <p:txBody>
          <a:bodyPr/>
          <a:lstStyle/>
          <a:p>
            <a:pPr marL="342900" lvl="1" indent="-342900" algn="just">
              <a:buFont typeface="Arial" pitchFamily="34" charset="0"/>
              <a:buChar char="•"/>
            </a:pPr>
            <a:r>
              <a:rPr lang="pt-BR" sz="2800" dirty="0" smtClean="0"/>
              <a:t>Arquivo guardava apenas material dito ‘histórico’ e dificilmente fazia recolhimento.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pt-BR" sz="2800" dirty="0" smtClean="0"/>
              <a:t>Desenvolvimento da História positivista e sua entrada nos arquivos e começando a organizar de acordo com suas necessidade de pesquisa.</a:t>
            </a:r>
          </a:p>
          <a:p>
            <a:pPr algn="just"/>
            <a:r>
              <a:rPr lang="pt-BR" sz="2800" dirty="0" smtClean="0"/>
              <a:t>Diferenciava, de país para país os graus de intervenção dos arquivos nas instituições produtora de documentos.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764704"/>
            <a:ext cx="8363272" cy="5544616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Primeiras discussões:</a:t>
            </a:r>
          </a:p>
          <a:p>
            <a:pPr lvl="1"/>
            <a:r>
              <a:rPr lang="pt-BR" dirty="0" smtClean="0"/>
              <a:t>Hillary </a:t>
            </a:r>
            <a:r>
              <a:rPr lang="pt-BR" dirty="0" err="1" smtClean="0"/>
              <a:t>Jenkinson</a:t>
            </a:r>
            <a:r>
              <a:rPr lang="pt-BR" dirty="0" smtClean="0"/>
              <a:t> (1928):</a:t>
            </a:r>
          </a:p>
          <a:p>
            <a:pPr lvl="2" algn="just"/>
            <a:r>
              <a:rPr lang="pt-BR" dirty="0" smtClean="0"/>
              <a:t> Os documentos de arquivos são apenas os de suporte papel;</a:t>
            </a:r>
          </a:p>
          <a:p>
            <a:pPr lvl="2" algn="just"/>
            <a:r>
              <a:rPr lang="pt-BR" dirty="0" smtClean="0"/>
              <a:t>Preocupado com os arquivo históricos e na necessidade de prestar serviços arquivísticos à produção </a:t>
            </a:r>
            <a:r>
              <a:rPr lang="pt-BR" dirty="0" err="1" smtClean="0"/>
              <a:t>históriográfica</a:t>
            </a:r>
            <a:r>
              <a:rPr lang="pt-BR" dirty="0" smtClean="0"/>
              <a:t>;</a:t>
            </a:r>
          </a:p>
          <a:p>
            <a:pPr lvl="2" algn="just"/>
            <a:r>
              <a:rPr lang="pt-BR" dirty="0" smtClean="0"/>
              <a:t>Ser arquivista é produzir soluções políticas e técnicas para preservação da história.</a:t>
            </a:r>
          </a:p>
          <a:p>
            <a:pPr lvl="2" algn="just"/>
            <a:r>
              <a:rPr lang="pt-BR" dirty="0" smtClean="0"/>
              <a:t>A eliminação é um trabalho da administração e não do arqui-vista</a:t>
            </a:r>
          </a:p>
          <a:p>
            <a:pPr algn="just"/>
            <a:r>
              <a:rPr lang="pt-BR" dirty="0" smtClean="0"/>
              <a:t>No período entre guerras outra preocupação passa a caracterizar a arquivística: </a:t>
            </a:r>
          </a:p>
          <a:p>
            <a:pPr lvl="1"/>
            <a:r>
              <a:rPr lang="pt-BR" dirty="0" smtClean="0"/>
              <a:t>A Avaliação documental</a:t>
            </a:r>
          </a:p>
          <a:p>
            <a:r>
              <a:rPr lang="pt-BR" dirty="0" err="1" smtClean="0"/>
              <a:t>Complexificação</a:t>
            </a:r>
            <a:r>
              <a:rPr lang="pt-BR" dirty="0" smtClean="0"/>
              <a:t> do Estado e aumento exponencial da produção de documentos.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616624"/>
          </a:xfrm>
        </p:spPr>
        <p:txBody>
          <a:bodyPr/>
          <a:lstStyle/>
          <a:p>
            <a:r>
              <a:rPr lang="pt-BR" dirty="0" smtClean="0"/>
              <a:t>A ‘Explosão documental’ amplia os problemas:</a:t>
            </a:r>
          </a:p>
          <a:p>
            <a:pPr lvl="1"/>
            <a:r>
              <a:rPr lang="pt-BR" dirty="0" smtClean="0"/>
              <a:t>Pessoal, equipamentos, edifícios;</a:t>
            </a:r>
          </a:p>
          <a:p>
            <a:pPr lvl="1" algn="just"/>
            <a:r>
              <a:rPr lang="pt-BR" dirty="0" smtClean="0"/>
              <a:t>Caráter pragmático: saturação dos depósitos de arquivos ‘históricos’;</a:t>
            </a:r>
          </a:p>
          <a:p>
            <a:pPr lvl="1"/>
            <a:r>
              <a:rPr lang="pt-BR" dirty="0" smtClean="0"/>
              <a:t>Fazer avaliações e eliminações dos documentos  </a:t>
            </a:r>
          </a:p>
          <a:p>
            <a:r>
              <a:rPr lang="pt-BR" dirty="0" smtClean="0"/>
              <a:t>Cada país trata de encarar o tema:</a:t>
            </a:r>
          </a:p>
          <a:p>
            <a:pPr lvl="1"/>
            <a:r>
              <a:rPr lang="pt-BR" dirty="0" smtClean="0"/>
              <a:t>Inglaterra </a:t>
            </a:r>
            <a:r>
              <a:rPr lang="pt-BR" dirty="0" err="1" smtClean="0"/>
              <a:t>Public</a:t>
            </a:r>
            <a:r>
              <a:rPr lang="pt-BR" dirty="0" smtClean="0"/>
              <a:t> Record  Office </a:t>
            </a:r>
            <a:r>
              <a:rPr lang="pt-BR" dirty="0" err="1" smtClean="0"/>
              <a:t>Act</a:t>
            </a:r>
            <a:r>
              <a:rPr lang="pt-BR" dirty="0" smtClean="0"/>
              <a:t> (1877);</a:t>
            </a:r>
          </a:p>
          <a:p>
            <a:pPr lvl="1" algn="just"/>
            <a:r>
              <a:rPr lang="pt-BR" dirty="0" smtClean="0"/>
              <a:t>Alemanha estabelecimento de 3 parâmetros: idade conteúdo e posição hierárquica da entidade produtora.</a:t>
            </a:r>
          </a:p>
          <a:p>
            <a:pPr lvl="1"/>
            <a:r>
              <a:rPr lang="pt-BR" dirty="0" smtClean="0"/>
              <a:t>EUA Teorização sobre os valor dos documentos.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79512" y="692696"/>
            <a:ext cx="4316288" cy="5904656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Desenvolvimento no EUA da Administração Científica:</a:t>
            </a:r>
          </a:p>
          <a:p>
            <a:pPr lvl="1" algn="just"/>
            <a:r>
              <a:rPr lang="pt-BR" dirty="0" smtClean="0"/>
              <a:t>Aplicação de métodos </a:t>
            </a:r>
            <a:r>
              <a:rPr lang="pt-BR" dirty="0" err="1" smtClean="0"/>
              <a:t>cientí-ficos</a:t>
            </a:r>
            <a:r>
              <a:rPr lang="pt-BR" dirty="0" smtClean="0"/>
              <a:t> à administração para garantir a consecução de seus objetivos com a máxima </a:t>
            </a:r>
            <a:r>
              <a:rPr lang="pt-BR" dirty="0" err="1" smtClean="0"/>
              <a:t>pro-dução</a:t>
            </a:r>
            <a:r>
              <a:rPr lang="pt-BR" dirty="0" smtClean="0"/>
              <a:t> e o menor custo;</a:t>
            </a:r>
          </a:p>
          <a:p>
            <a:pPr lvl="1" algn="just"/>
            <a:r>
              <a:rPr lang="pt-BR" dirty="0" smtClean="0"/>
              <a:t>Eficiência: capacidade de obter melhores resultados com menores recursos;</a:t>
            </a:r>
          </a:p>
          <a:p>
            <a:pPr lvl="1" algn="just"/>
            <a:r>
              <a:rPr lang="pt-BR" dirty="0" smtClean="0"/>
              <a:t>Eficácia: fazer o que é preciso para se atingir os objetivos. (Fazer a coisa certa da forma certa)</a:t>
            </a:r>
          </a:p>
          <a:p>
            <a:pPr lvl="1" algn="just"/>
            <a:r>
              <a:rPr lang="pt-BR" dirty="0" smtClean="0"/>
              <a:t>Produtividade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692696"/>
            <a:ext cx="4172272" cy="5976664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Criação de comissões para avaliar as formas de </a:t>
            </a:r>
            <a:r>
              <a:rPr lang="pt-BR" dirty="0" err="1" smtClean="0"/>
              <a:t>produ-ção</a:t>
            </a:r>
            <a:r>
              <a:rPr lang="pt-BR" dirty="0" smtClean="0"/>
              <a:t>, tramitação e </a:t>
            </a:r>
            <a:r>
              <a:rPr lang="pt-BR" dirty="0" err="1" smtClean="0"/>
              <a:t>armaze-namento</a:t>
            </a:r>
            <a:r>
              <a:rPr lang="pt-BR" dirty="0" smtClean="0"/>
              <a:t> dos documentos = subsídios para a gestão </a:t>
            </a:r>
            <a:r>
              <a:rPr lang="pt-BR" dirty="0" err="1" smtClean="0"/>
              <a:t>dcumental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Comissão </a:t>
            </a:r>
            <a:r>
              <a:rPr lang="pt-BR" dirty="0" err="1" smtClean="0"/>
              <a:t>Hoover</a:t>
            </a:r>
            <a:r>
              <a:rPr lang="pt-BR" dirty="0" smtClean="0"/>
              <a:t>(1950): </a:t>
            </a:r>
            <a:r>
              <a:rPr lang="pt-BR" dirty="0" err="1" smtClean="0"/>
              <a:t>si-tuação</a:t>
            </a:r>
            <a:r>
              <a:rPr lang="pt-BR" dirty="0" smtClean="0"/>
              <a:t> </a:t>
            </a:r>
            <a:r>
              <a:rPr lang="pt-BR" dirty="0" smtClean="0"/>
              <a:t>crítica de </a:t>
            </a:r>
            <a:r>
              <a:rPr lang="pt-BR" dirty="0" err="1" smtClean="0"/>
              <a:t>documen-tos</a:t>
            </a:r>
            <a:r>
              <a:rPr lang="pt-BR" dirty="0" smtClean="0"/>
              <a:t> </a:t>
            </a:r>
            <a:r>
              <a:rPr lang="pt-BR" dirty="0" smtClean="0"/>
              <a:t>(Federal Record </a:t>
            </a:r>
            <a:r>
              <a:rPr lang="pt-BR" dirty="0" err="1" smtClean="0"/>
              <a:t>Act</a:t>
            </a:r>
            <a:r>
              <a:rPr lang="pt-BR" dirty="0" smtClean="0"/>
              <a:t>)</a:t>
            </a:r>
          </a:p>
          <a:p>
            <a:pPr lvl="1" algn="just"/>
            <a:r>
              <a:rPr lang="pt-BR" dirty="0" smtClean="0"/>
              <a:t>Comissão Federal sobre o Fluxo de papéis(1970): ex-cesso de formulários e </a:t>
            </a:r>
            <a:r>
              <a:rPr lang="pt-BR" dirty="0" err="1" smtClean="0"/>
              <a:t>infor-mação</a:t>
            </a:r>
            <a:r>
              <a:rPr lang="pt-BR" dirty="0" smtClean="0"/>
              <a:t>  dispersa.</a:t>
            </a:r>
          </a:p>
          <a:p>
            <a:pPr lvl="1" algn="just">
              <a:buNone/>
            </a:pPr>
            <a:r>
              <a:rPr lang="pt-BR" dirty="0" smtClean="0"/>
              <a:t>     (</a:t>
            </a:r>
            <a:r>
              <a:rPr lang="pt-BR" dirty="0" err="1" smtClean="0"/>
              <a:t>Paperwork</a:t>
            </a:r>
            <a:r>
              <a:rPr lang="pt-BR" dirty="0" smtClean="0"/>
              <a:t> </a:t>
            </a:r>
            <a:r>
              <a:rPr lang="pt-BR" dirty="0" err="1" smtClean="0"/>
              <a:t>Reduction</a:t>
            </a:r>
            <a:r>
              <a:rPr lang="pt-BR" dirty="0" smtClean="0"/>
              <a:t> </a:t>
            </a:r>
            <a:r>
              <a:rPr lang="pt-BR" dirty="0" err="1" smtClean="0"/>
              <a:t>act</a:t>
            </a:r>
            <a:r>
              <a:rPr lang="pt-BR" dirty="0" smtClean="0"/>
              <a:t>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620688"/>
            <a:ext cx="8640960" cy="5904656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Controle da produção documental, a racionalização das eliminações e conservação econômica e concentrada dos documentos de guarda intermediária; difusão de manuais de procedimentos. </a:t>
            </a:r>
            <a:r>
              <a:rPr lang="pt-BR" sz="1600" dirty="0" smtClean="0"/>
              <a:t>(</a:t>
            </a:r>
            <a:r>
              <a:rPr lang="pt-BR" sz="1600" dirty="0" err="1" smtClean="0"/>
              <a:t>Indolfo</a:t>
            </a:r>
            <a:r>
              <a:rPr lang="pt-BR" sz="1600" dirty="0" smtClean="0"/>
              <a:t>, 2007)</a:t>
            </a:r>
          </a:p>
          <a:p>
            <a:pPr algn="just"/>
            <a:r>
              <a:rPr lang="pt-BR" dirty="0" smtClean="0"/>
              <a:t>Na Arquivística o primeiro profissional a fazer referência ao ciclo vital dos documentos foi Philip C. Brooks:</a:t>
            </a:r>
          </a:p>
          <a:p>
            <a:pPr lvl="1"/>
            <a:r>
              <a:rPr lang="pt-BR" dirty="0" smtClean="0"/>
              <a:t>“(...) reconhecia a necessidade dos arquivistas desviarem sua atenção dos usos acadêmicos dos registros para todas as fases de seu ciclo de vida.</a:t>
            </a:r>
            <a:r>
              <a:rPr lang="pt-BR" sz="1600" dirty="0" smtClean="0"/>
              <a:t>(</a:t>
            </a:r>
            <a:r>
              <a:rPr lang="pt-BR" sz="1600" dirty="0" err="1" smtClean="0"/>
              <a:t>Indolfo</a:t>
            </a:r>
            <a:r>
              <a:rPr lang="pt-BR" sz="1600" dirty="0" smtClean="0"/>
              <a:t>, 2007)</a:t>
            </a:r>
            <a:r>
              <a:rPr lang="pt-BR" dirty="0" smtClean="0"/>
              <a:t>”</a:t>
            </a:r>
          </a:p>
          <a:p>
            <a:pPr lvl="1" algn="just"/>
            <a:r>
              <a:rPr lang="pt-BR" dirty="0" smtClean="0"/>
              <a:t>Neste ambiente Theodore </a:t>
            </a:r>
            <a:r>
              <a:rPr lang="pt-BR" dirty="0" err="1" smtClean="0"/>
              <a:t>Schellenberg</a:t>
            </a:r>
            <a:r>
              <a:rPr lang="pt-BR" dirty="0" smtClean="0"/>
              <a:t> (1950) desenvolve uma teorização própria sobre o valor do documento: </a:t>
            </a:r>
          </a:p>
          <a:p>
            <a:pPr lvl="2"/>
            <a:r>
              <a:rPr lang="pt-BR" dirty="0" smtClean="0"/>
              <a:t>Valor primário – para entidade produtora (administrativo, fiscal e jurídico) e </a:t>
            </a:r>
          </a:p>
          <a:p>
            <a:pPr lvl="2"/>
            <a:r>
              <a:rPr lang="pt-BR" dirty="0" smtClean="0"/>
              <a:t>Valor secundário – para a investigação (valor de prova, memória e de informação)</a:t>
            </a:r>
          </a:p>
          <a:p>
            <a:pPr lvl="1">
              <a:buFontTx/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764704"/>
            <a:ext cx="8640960" cy="5760640"/>
          </a:xfrm>
        </p:spPr>
        <p:txBody>
          <a:bodyPr>
            <a:normAutofit/>
          </a:bodyPr>
          <a:lstStyle/>
          <a:p>
            <a:r>
              <a:rPr lang="pt-BR" dirty="0" smtClean="0"/>
              <a:t>Valores de Prova:	</a:t>
            </a:r>
          </a:p>
          <a:p>
            <a:pPr lvl="1"/>
            <a:r>
              <a:rPr lang="pt-BR" dirty="0" smtClean="0"/>
              <a:t>Organização e funcionamento da instituição;</a:t>
            </a:r>
          </a:p>
          <a:p>
            <a:pPr lvl="1" algn="just"/>
            <a:r>
              <a:rPr lang="pt-BR" dirty="0" smtClean="0"/>
              <a:t>História da instituição (origem, desenvolvimento e </a:t>
            </a:r>
            <a:r>
              <a:rPr lang="pt-BR" dirty="0" smtClean="0"/>
              <a:t>encerramento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Usos históricos;</a:t>
            </a:r>
          </a:p>
          <a:p>
            <a:r>
              <a:rPr lang="pt-BR" dirty="0" smtClean="0"/>
              <a:t> Valor de informação:</a:t>
            </a:r>
          </a:p>
          <a:p>
            <a:pPr lvl="1" algn="just"/>
            <a:r>
              <a:rPr lang="pt-BR" dirty="0" smtClean="0"/>
              <a:t>Unicidade: a informação não pode ser encontrada em outras fontes;</a:t>
            </a:r>
          </a:p>
          <a:p>
            <a:pPr lvl="1"/>
            <a:r>
              <a:rPr lang="pt-BR" dirty="0" smtClean="0"/>
              <a:t>Forma: concentração de informação nos documentos;</a:t>
            </a:r>
          </a:p>
          <a:p>
            <a:pPr lvl="1" algn="just"/>
            <a:r>
              <a:rPr lang="pt-BR" dirty="0" smtClean="0"/>
              <a:t>Importância: deve ser julgado depois dos critérios de </a:t>
            </a:r>
            <a:r>
              <a:rPr lang="pt-BR" dirty="0" smtClean="0"/>
              <a:t>unicidade </a:t>
            </a:r>
            <a:r>
              <a:rPr lang="pt-BR" dirty="0" smtClean="0"/>
              <a:t>e forma.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400600"/>
          </a:xfrm>
        </p:spPr>
        <p:txBody>
          <a:bodyPr/>
          <a:lstStyle/>
          <a:p>
            <a:r>
              <a:rPr lang="pt-BR" dirty="0" smtClean="0"/>
              <a:t>Record Management e Teoria das 3 Idades</a:t>
            </a:r>
          </a:p>
          <a:p>
            <a:pPr lvl="1" algn="just"/>
            <a:r>
              <a:rPr lang="pt-BR" dirty="0" smtClean="0"/>
              <a:t>Criação americana traduzida como Gestão </a:t>
            </a:r>
            <a:r>
              <a:rPr lang="pt-BR" dirty="0" smtClean="0"/>
              <a:t>Documental</a:t>
            </a:r>
            <a:r>
              <a:rPr lang="pt-BR" dirty="0" smtClean="0"/>
              <a:t>: visa a intervenção da administração </a:t>
            </a:r>
            <a:r>
              <a:rPr lang="pt-BR" dirty="0" smtClean="0"/>
              <a:t>Arquivística </a:t>
            </a:r>
            <a:r>
              <a:rPr lang="pt-BR" dirty="0" smtClean="0"/>
              <a:t>logo na primeira idade dos documentos, na fase de produção e tramitação.</a:t>
            </a:r>
          </a:p>
          <a:p>
            <a:pPr lvl="1" algn="just"/>
            <a:r>
              <a:rPr lang="pt-BR" dirty="0" smtClean="0"/>
              <a:t>A gestão documental afirma-se como uma nova área distinta da Arquivística e com estrito vínculo com a administração.</a:t>
            </a:r>
          </a:p>
          <a:p>
            <a:pPr lvl="1" algn="just"/>
            <a:r>
              <a:rPr lang="pt-BR" dirty="0" smtClean="0"/>
              <a:t>Record management x </a:t>
            </a:r>
            <a:r>
              <a:rPr lang="pt-BR" dirty="0" err="1" smtClean="0"/>
              <a:t>Archivist</a:t>
            </a:r>
            <a:r>
              <a:rPr lang="pt-BR" dirty="0" smtClean="0"/>
              <a:t> = criação de profissionais separados e atuações separadas</a:t>
            </a:r>
          </a:p>
          <a:p>
            <a:pPr algn="just"/>
            <a:r>
              <a:rPr lang="pt-BR" dirty="0" smtClean="0"/>
              <a:t>Base para criação da Teoria das 3 Idades.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PT" b="1" dirty="0" smtClean="0"/>
              <a:t>3 Teoria das Três Idades</a:t>
            </a:r>
            <a:endParaRPr lang="pt-BR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pt-PT" dirty="0" smtClean="0"/>
              <a:t>Linha </a:t>
            </a:r>
            <a:r>
              <a:rPr lang="pt-PT" dirty="0"/>
              <a:t>Americana: Documentos ligados a </a:t>
            </a:r>
            <a:r>
              <a:rPr lang="pt-PT" dirty="0" smtClean="0"/>
              <a:t>Administra-ção </a:t>
            </a:r>
            <a:r>
              <a:rPr lang="pt-PT" dirty="0"/>
              <a:t>e documentos ligados aos Arquivos (Record Management e Archives</a:t>
            </a:r>
            <a:r>
              <a:rPr lang="pt-PT" dirty="0" smtClean="0"/>
              <a:t>)</a:t>
            </a:r>
          </a:p>
          <a:p>
            <a:r>
              <a:rPr lang="pt-PT" dirty="0" smtClean="0"/>
              <a:t>Estabelecimento </a:t>
            </a:r>
            <a:r>
              <a:rPr lang="pt-PT" dirty="0"/>
              <a:t>das Idades dos Documentos</a:t>
            </a:r>
            <a:r>
              <a:rPr lang="pt-PT" dirty="0" smtClean="0"/>
              <a:t>:</a:t>
            </a:r>
            <a:endParaRPr lang="pt-PT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23528" y="3501008"/>
          <a:ext cx="8568951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3122672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b="1" dirty="0" smtClean="0"/>
                        <a:t>Arquivo Corrente: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000" b="1" dirty="0" smtClean="0"/>
                    </a:p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são constituídos por docu-mentos de utilização fre-quente que se encontram junto aos órgãos ou setores que os criaram.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/>
                        <a:t>Arquivos Intermediário: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são formados pelos docu-mentos que já não tem uso frequente pelo setor que o gerou e são armazenados temporariamente e que esperam tratamento arqui-vístico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/>
                        <a:t>Arquivos Permanentes: </a:t>
                      </a:r>
                    </a:p>
                    <a:p>
                      <a:pPr algn="just"/>
                      <a:r>
                        <a:rPr lang="pt-PT" dirty="0" smtClean="0"/>
                        <a:t>são constituídos pelos documentos que legal-mente já não precisam estar junto das entida-des produtoras e que após tratamento podem ser liberados para disse-minação pública.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2002</TotalTime>
  <Words>653</Words>
  <Application>Microsoft Office PowerPoint</Application>
  <PresentationFormat>Apresentação na tela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Fluxo</vt:lpstr>
      <vt:lpstr>Fundamentos Arquivísticos </vt:lpstr>
      <vt:lpstr>A Gestão Documental a Arquivística no séc. XX</vt:lpstr>
      <vt:lpstr>Slide 3</vt:lpstr>
      <vt:lpstr>Slide 4</vt:lpstr>
      <vt:lpstr>Slide 5</vt:lpstr>
      <vt:lpstr>Slide 6</vt:lpstr>
      <vt:lpstr>Slide 7</vt:lpstr>
      <vt:lpstr>Slide 8</vt:lpstr>
      <vt:lpstr>3 Teoria das Três Idades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Arquivísticos </dc:title>
  <dc:creator>JOSEMAR HENRIQUE</dc:creator>
  <cp:lastModifiedBy>JOSEMAR HENRIQUE</cp:lastModifiedBy>
  <cp:revision>4</cp:revision>
  <dcterms:created xsi:type="dcterms:W3CDTF">2012-01-11T11:55:50Z</dcterms:created>
  <dcterms:modified xsi:type="dcterms:W3CDTF">2012-01-12T21:17:56Z</dcterms:modified>
</cp:coreProperties>
</file>